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1/24/2010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1/24/2010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1.3: “</a:t>
            </a:r>
            <a:r>
              <a:rPr lang="en-US" dirty="0" err="1" smtClean="0"/>
              <a:t>Eulerizing</a:t>
            </a:r>
            <a:r>
              <a:rPr lang="en-US" dirty="0" smtClean="0"/>
              <a:t>”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 is another graph that does not have an Euler circuit</a:t>
            </a:r>
          </a:p>
          <a:p>
            <a:endParaRPr lang="en-US" dirty="0" smtClean="0"/>
          </a:p>
          <a:p>
            <a:r>
              <a:rPr lang="en-US" dirty="0" smtClean="0"/>
              <a:t>Vertices B and C both</a:t>
            </a:r>
            <a:br>
              <a:rPr lang="en-US" dirty="0" smtClean="0"/>
            </a:br>
            <a:r>
              <a:rPr lang="en-US" dirty="0" smtClean="0"/>
              <a:t>have degree 3</a:t>
            </a:r>
          </a:p>
          <a:p>
            <a:endParaRPr lang="en-US" dirty="0" smtClean="0"/>
          </a:p>
          <a:p>
            <a:r>
              <a:rPr lang="en-US" dirty="0" smtClean="0"/>
              <a:t>If we want to “</a:t>
            </a:r>
            <a:r>
              <a:rPr lang="en-US" dirty="0" err="1" smtClean="0"/>
              <a:t>Eulerize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this graph, we have to </a:t>
            </a:r>
            <a:br>
              <a:rPr lang="en-US" dirty="0" smtClean="0"/>
            </a:br>
            <a:r>
              <a:rPr lang="en-US" dirty="0" smtClean="0"/>
              <a:t>duplicate edges that </a:t>
            </a:r>
            <a:br>
              <a:rPr lang="en-US" dirty="0" smtClean="0"/>
            </a:br>
            <a:r>
              <a:rPr lang="en-US" dirty="0" smtClean="0"/>
              <a:t>fix this problem</a:t>
            </a:r>
            <a:endParaRPr lang="en-US" dirty="0"/>
          </a:p>
        </p:txBody>
      </p:sp>
      <p:pic>
        <p:nvPicPr>
          <p:cNvPr id="4" name="Picture 3" descr="graph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124200"/>
            <a:ext cx="3399458" cy="292400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Wrong</a:t>
            </a:r>
            <a:r>
              <a:rPr lang="en-US" dirty="0" smtClean="0"/>
              <a:t>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might be tempted to draw a new edge between B and C</a:t>
            </a:r>
          </a:p>
          <a:p>
            <a:endParaRPr lang="en-US" dirty="0" smtClean="0"/>
          </a:p>
          <a:p>
            <a:r>
              <a:rPr lang="en-US" dirty="0" smtClean="0"/>
              <a:t>This makes the degrees</a:t>
            </a:r>
            <a:br>
              <a:rPr lang="en-US" dirty="0" smtClean="0"/>
            </a:br>
            <a:r>
              <a:rPr lang="en-US" dirty="0" smtClean="0"/>
              <a:t>of B and C both equal to </a:t>
            </a:r>
            <a:br>
              <a:rPr lang="en-US" dirty="0" smtClean="0"/>
            </a:br>
            <a:r>
              <a:rPr lang="en-US" dirty="0" smtClean="0"/>
              <a:t>4; the new graph has an</a:t>
            </a:r>
            <a:br>
              <a:rPr lang="en-US" dirty="0" smtClean="0"/>
            </a:br>
            <a:r>
              <a:rPr lang="en-US" dirty="0" smtClean="0"/>
              <a:t>Euler circuit</a:t>
            </a:r>
            <a:endParaRPr lang="en-US" dirty="0"/>
          </a:p>
        </p:txBody>
      </p:sp>
      <p:pic>
        <p:nvPicPr>
          <p:cNvPr id="5" name="Picture 4" descr="graph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124200"/>
            <a:ext cx="3399458" cy="292400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Wrong</a:t>
            </a:r>
            <a:r>
              <a:rPr lang="en-US" dirty="0" smtClean="0"/>
              <a:t>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problem is that the Euler circuit we would find can’t be translated back to our original graph because in the </a:t>
            </a:r>
            <a:br>
              <a:rPr lang="en-US" dirty="0" smtClean="0"/>
            </a:br>
            <a:r>
              <a:rPr lang="en-US" dirty="0" smtClean="0"/>
              <a:t>original graph we can’t</a:t>
            </a:r>
            <a:br>
              <a:rPr lang="en-US" dirty="0" smtClean="0"/>
            </a:br>
            <a:r>
              <a:rPr lang="en-US" dirty="0" smtClean="0"/>
              <a:t>go directly from B to C</a:t>
            </a:r>
          </a:p>
          <a:p>
            <a:endParaRPr lang="en-US" dirty="0" smtClean="0"/>
          </a:p>
          <a:p>
            <a:r>
              <a:rPr lang="en-US" dirty="0" smtClean="0"/>
              <a:t>The mistake we made</a:t>
            </a:r>
            <a:br>
              <a:rPr lang="en-US" dirty="0" smtClean="0"/>
            </a:br>
            <a:r>
              <a:rPr lang="en-US" dirty="0" smtClean="0"/>
              <a:t>is that we didn’t </a:t>
            </a:r>
            <a:br>
              <a:rPr lang="en-US" dirty="0" smtClean="0"/>
            </a:br>
            <a:r>
              <a:rPr lang="en-US" dirty="0" smtClean="0"/>
              <a:t>duplicate an </a:t>
            </a:r>
            <a:r>
              <a:rPr lang="en-US" i="1" dirty="0" smtClean="0"/>
              <a:t>existing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edge</a:t>
            </a:r>
            <a:endParaRPr lang="en-US" dirty="0"/>
          </a:p>
        </p:txBody>
      </p:sp>
      <p:pic>
        <p:nvPicPr>
          <p:cNvPr id="5" name="Picture 4" descr="graph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124200"/>
            <a:ext cx="3399458" cy="292400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Correct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time we duplicated two existing edges, and now all of the vertices have an even degree</a:t>
            </a:r>
          </a:p>
          <a:p>
            <a:endParaRPr lang="en-US" dirty="0" smtClean="0"/>
          </a:p>
          <a:p>
            <a:r>
              <a:rPr lang="en-US" dirty="0" smtClean="0"/>
              <a:t>We can find an Euler </a:t>
            </a:r>
            <a:br>
              <a:rPr lang="en-US" dirty="0" smtClean="0"/>
            </a:br>
            <a:r>
              <a:rPr lang="en-US" dirty="0" smtClean="0"/>
              <a:t>circuit for this modified</a:t>
            </a:r>
            <a:br>
              <a:rPr lang="en-US" dirty="0" smtClean="0"/>
            </a:br>
            <a:r>
              <a:rPr lang="en-US" dirty="0" smtClean="0"/>
              <a:t>graph, which gives us</a:t>
            </a:r>
            <a:br>
              <a:rPr lang="en-US" dirty="0" smtClean="0"/>
            </a:br>
            <a:r>
              <a:rPr lang="en-US" dirty="0" smtClean="0"/>
              <a:t>a circuit on the original</a:t>
            </a:r>
            <a:br>
              <a:rPr lang="en-US" dirty="0" smtClean="0"/>
            </a:br>
            <a:r>
              <a:rPr lang="en-US" dirty="0" smtClean="0"/>
              <a:t>graph that retraces </a:t>
            </a:r>
            <a:br>
              <a:rPr lang="en-US" dirty="0" smtClean="0"/>
            </a:br>
            <a:r>
              <a:rPr lang="en-US" dirty="0" smtClean="0"/>
              <a:t>itself twice</a:t>
            </a:r>
            <a:endParaRPr lang="en-US" dirty="0"/>
          </a:p>
        </p:txBody>
      </p:sp>
      <p:pic>
        <p:nvPicPr>
          <p:cNvPr id="4" name="Picture 3" descr="graph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2542" y="3124200"/>
            <a:ext cx="3399458" cy="292400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Retraces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we “</a:t>
            </a:r>
            <a:r>
              <a:rPr lang="en-US" dirty="0" err="1" smtClean="0"/>
              <a:t>Eulerize</a:t>
            </a:r>
            <a:r>
              <a:rPr lang="en-US" dirty="0" smtClean="0"/>
              <a:t>” a graph, every edge we duplicate represents an edge we’ll have to retrace on the original graph</a:t>
            </a:r>
          </a:p>
          <a:p>
            <a:endParaRPr lang="en-US" dirty="0" smtClean="0"/>
          </a:p>
          <a:p>
            <a:r>
              <a:rPr lang="en-US" dirty="0" smtClean="0"/>
              <a:t>The best possible solution to this type of problem would have the smallest number of duplicate edges possible</a:t>
            </a:r>
          </a:p>
          <a:p>
            <a:endParaRPr lang="en-US" dirty="0" smtClean="0"/>
          </a:p>
          <a:p>
            <a:r>
              <a:rPr lang="en-US" dirty="0" smtClean="0"/>
              <a:t>How do we know when we have found the best solution?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Duplicating an edge adds 1 to the degree of the two vertices it connects</a:t>
            </a:r>
          </a:p>
          <a:p>
            <a:endParaRPr lang="en-US" dirty="0" smtClean="0"/>
          </a:p>
          <a:p>
            <a:r>
              <a:rPr lang="en-US" dirty="0" smtClean="0"/>
              <a:t>Adding 1 to an odd number makes it even</a:t>
            </a:r>
          </a:p>
          <a:p>
            <a:endParaRPr lang="en-US" dirty="0" smtClean="0"/>
          </a:p>
          <a:p>
            <a:r>
              <a:rPr lang="en-US" dirty="0" smtClean="0"/>
              <a:t>So if we duplicate an edge that connects two odd vertices, that “fixes” both of them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example, there are six “bad” vertices that each have an </a:t>
            </a:r>
            <a:r>
              <a:rPr lang="en-US" smtClean="0"/>
              <a:t>odd degree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might hope that we</a:t>
            </a:r>
            <a:br>
              <a:rPr lang="en-US" dirty="0" smtClean="0"/>
            </a:br>
            <a:r>
              <a:rPr lang="en-US" dirty="0" smtClean="0"/>
              <a:t>can “</a:t>
            </a:r>
            <a:r>
              <a:rPr lang="en-US" dirty="0" err="1" smtClean="0"/>
              <a:t>Eulerize</a:t>
            </a:r>
            <a:r>
              <a:rPr lang="en-US" dirty="0" smtClean="0"/>
              <a:t>” this graph</a:t>
            </a:r>
            <a:br>
              <a:rPr lang="en-US" dirty="0" smtClean="0"/>
            </a:br>
            <a:r>
              <a:rPr lang="en-US" dirty="0" smtClean="0"/>
              <a:t>using three new edges</a:t>
            </a:r>
            <a:br>
              <a:rPr lang="en-US" dirty="0" smtClean="0"/>
            </a:br>
            <a:r>
              <a:rPr lang="en-US" dirty="0" smtClean="0"/>
              <a:t>since each new edge </a:t>
            </a:r>
            <a:br>
              <a:rPr lang="en-US" dirty="0" smtClean="0"/>
            </a:br>
            <a:r>
              <a:rPr lang="en-US" dirty="0" smtClean="0"/>
              <a:t>could potentially “fix” </a:t>
            </a:r>
            <a:br>
              <a:rPr lang="en-US" dirty="0" smtClean="0"/>
            </a:br>
            <a:r>
              <a:rPr lang="en-US" dirty="0" smtClean="0"/>
              <a:t>two vertices each</a:t>
            </a:r>
          </a:p>
        </p:txBody>
      </p:sp>
      <p:pic>
        <p:nvPicPr>
          <p:cNvPr id="5" name="Picture 4" descr="graph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67252" y="3048000"/>
            <a:ext cx="3724348" cy="363291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it is not possible to “</a:t>
            </a:r>
            <a:r>
              <a:rPr lang="en-US" dirty="0" err="1" smtClean="0"/>
              <a:t>Eulerize</a:t>
            </a:r>
            <a:r>
              <a:rPr lang="en-US" dirty="0" smtClean="0"/>
              <a:t>” this graph using three edges</a:t>
            </a:r>
          </a:p>
          <a:p>
            <a:endParaRPr lang="en-US" dirty="0" smtClean="0"/>
          </a:p>
          <a:p>
            <a:r>
              <a:rPr lang="en-US" dirty="0" smtClean="0"/>
              <a:t>Here is one way to do it </a:t>
            </a:r>
            <a:br>
              <a:rPr lang="en-US" dirty="0" smtClean="0"/>
            </a:br>
            <a:r>
              <a:rPr lang="en-US" dirty="0" smtClean="0"/>
              <a:t>with four</a:t>
            </a:r>
            <a:endParaRPr lang="en-US" dirty="0"/>
          </a:p>
        </p:txBody>
      </p:sp>
      <p:pic>
        <p:nvPicPr>
          <p:cNvPr id="4" name="Picture 3" descr="graph0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67252" y="3084875"/>
            <a:ext cx="3724348" cy="3620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this graph</a:t>
            </a:r>
          </a:p>
          <a:p>
            <a:endParaRPr lang="en-US" dirty="0" smtClean="0"/>
          </a:p>
          <a:p>
            <a:r>
              <a:rPr lang="en-US" dirty="0" smtClean="0"/>
              <a:t>Does it have an Euler circuit?</a:t>
            </a:r>
            <a:endParaRPr lang="en-US" dirty="0"/>
          </a:p>
        </p:txBody>
      </p:sp>
      <p:pic>
        <p:nvPicPr>
          <p:cNvPr id="5" name="Picture 4" descr="graph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395356"/>
            <a:ext cx="2474772" cy="17006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count up the degree of each vertex, and find that B and E have degree 3</a:t>
            </a:r>
          </a:p>
          <a:p>
            <a:endParaRPr lang="en-US" dirty="0" smtClean="0"/>
          </a:p>
          <a:p>
            <a:r>
              <a:rPr lang="en-US" dirty="0" smtClean="0"/>
              <a:t>Since 3 is odd, this graph doesn’t have an Euler circuit</a:t>
            </a:r>
            <a:endParaRPr lang="en-US" dirty="0"/>
          </a:p>
        </p:txBody>
      </p:sp>
      <p:pic>
        <p:nvPicPr>
          <p:cNvPr id="5" name="Picture 4" descr="graph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395356"/>
            <a:ext cx="2474772" cy="17006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Far… Is It 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we can’t walk along all the edges in this graph without retracing our steps…</a:t>
            </a:r>
          </a:p>
          <a:p>
            <a:r>
              <a:rPr lang="en-US" dirty="0" smtClean="0"/>
              <a:t>…if we accept that we have to retrace our steps, how do we </a:t>
            </a:r>
            <a:r>
              <a:rPr lang="en-US" i="1" dirty="0" smtClean="0"/>
              <a:t>minimize</a:t>
            </a:r>
            <a:r>
              <a:rPr lang="en-US" dirty="0" smtClean="0"/>
              <a:t> how much retracing we have to do?</a:t>
            </a:r>
            <a:endParaRPr lang="en-US" dirty="0"/>
          </a:p>
        </p:txBody>
      </p:sp>
      <p:pic>
        <p:nvPicPr>
          <p:cNvPr id="5" name="Picture 4" descr="graph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395356"/>
            <a:ext cx="2474772" cy="17006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 the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modify this graph by duplicating an existing edge: the edge from B to E</a:t>
            </a:r>
          </a:p>
          <a:p>
            <a:endParaRPr lang="en-US" dirty="0" smtClean="0"/>
          </a:p>
          <a:p>
            <a:r>
              <a:rPr lang="en-US" dirty="0" smtClean="0"/>
              <a:t>In this new graph, all the degrees are even, so we now have an Euler circuit</a:t>
            </a:r>
            <a:endParaRPr lang="en-US" dirty="0"/>
          </a:p>
        </p:txBody>
      </p:sp>
      <p:pic>
        <p:nvPicPr>
          <p:cNvPr id="7" name="Picture 6" descr="graph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419600"/>
            <a:ext cx="2474772" cy="17006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an Euler Circuit on the Modified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graph has many possible Euler circuits, including this one</a:t>
            </a:r>
            <a:endParaRPr lang="en-US" dirty="0"/>
          </a:p>
        </p:txBody>
      </p:sp>
      <p:pic>
        <p:nvPicPr>
          <p:cNvPr id="4" name="Picture 3" descr="graph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352800"/>
            <a:ext cx="3944467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have to do with the original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found an Euler circuit, but it’s not an Euler circuit for the original graph</a:t>
            </a:r>
            <a:endParaRPr lang="en-US" dirty="0"/>
          </a:p>
        </p:txBody>
      </p:sp>
      <p:pic>
        <p:nvPicPr>
          <p:cNvPr id="4" name="Picture 3" descr="graph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581400"/>
            <a:ext cx="3486623" cy="2424789"/>
          </a:xfrm>
          <a:prstGeom prst="rect">
            <a:avLst/>
          </a:prstGeom>
        </p:spPr>
      </p:pic>
      <p:pic>
        <p:nvPicPr>
          <p:cNvPr id="5" name="Picture 4" descr="graph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3732763"/>
            <a:ext cx="3217204" cy="221083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have to do with the original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we take the Euler circuit from the modified graph and follow the same path on the original graph, this gives us a circuit with only one retrace</a:t>
            </a:r>
            <a:endParaRPr lang="en-US" sz="2800" dirty="0"/>
          </a:p>
        </p:txBody>
      </p:sp>
      <p:pic>
        <p:nvPicPr>
          <p:cNvPr id="4" name="Picture 3" descr="graph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581400"/>
            <a:ext cx="3486623" cy="2424789"/>
          </a:xfrm>
          <a:prstGeom prst="rect">
            <a:avLst/>
          </a:prstGeom>
        </p:spPr>
      </p:pic>
      <p:pic>
        <p:nvPicPr>
          <p:cNvPr id="6" name="Picture 5" descr="graph0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23977" y="3657600"/>
            <a:ext cx="3486623" cy="242478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Eulerizing</a:t>
            </a:r>
            <a:r>
              <a:rPr lang="en-US" dirty="0" smtClean="0"/>
              <a:t>”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If a graph doesn’t have an Euler circuit, we can “</a:t>
            </a:r>
            <a:r>
              <a:rPr lang="en-US" dirty="0" err="1" smtClean="0"/>
              <a:t>Eulerize</a:t>
            </a:r>
            <a:r>
              <a:rPr lang="en-US" dirty="0" smtClean="0"/>
              <a:t>” it by duplicating existing edges until all degrees are even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Find an Euler circuit on the modified graph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The same path on the original graph is a circuit that retraces the same edges that you duplicated in Step 1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326</TotalTime>
  <Words>526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Theme</vt:lpstr>
      <vt:lpstr>Section 1.3: “Eulerizing” Graphs</vt:lpstr>
      <vt:lpstr>The Story So Far</vt:lpstr>
      <vt:lpstr>The Story So Far</vt:lpstr>
      <vt:lpstr>The Story So Far… Is It Over?</vt:lpstr>
      <vt:lpstr>Modify the Graph</vt:lpstr>
      <vt:lpstr>Find an Euler Circuit on the Modified Graph</vt:lpstr>
      <vt:lpstr>What does this have to do with the original problem?</vt:lpstr>
      <vt:lpstr>What does this have to do with the original problem?</vt:lpstr>
      <vt:lpstr>“Eulerizing” Graphs</vt:lpstr>
      <vt:lpstr>Another Example</vt:lpstr>
      <vt:lpstr>The Wrong Answer</vt:lpstr>
      <vt:lpstr>The Wrong Answer</vt:lpstr>
      <vt:lpstr>A Correct Answer</vt:lpstr>
      <vt:lpstr>Minimizing Retraces</vt:lpstr>
      <vt:lpstr>Guiding Principles</vt:lpstr>
      <vt:lpstr>Another Example</vt:lpstr>
      <vt:lpstr>Another Example</vt:lpstr>
    </vt:vector>
  </TitlesOfParts>
  <Company>Shippensburg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1.3: “Eulerizing” Graphs</dc:title>
  <dc:creator>James Hamblin</dc:creator>
  <cp:lastModifiedBy>James</cp:lastModifiedBy>
  <cp:revision>39</cp:revision>
  <dcterms:created xsi:type="dcterms:W3CDTF">2009-07-30T15:08:51Z</dcterms:created>
  <dcterms:modified xsi:type="dcterms:W3CDTF">2010-01-25T03:08:26Z</dcterms:modified>
</cp:coreProperties>
</file>